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41"/>
  </p:notesMasterIdLst>
  <p:handoutMasterIdLst>
    <p:handoutMasterId r:id="rId42"/>
  </p:handoutMasterIdLst>
  <p:sldIdLst>
    <p:sldId id="256" r:id="rId2"/>
    <p:sldId id="347" r:id="rId3"/>
    <p:sldId id="349" r:id="rId4"/>
    <p:sldId id="348" r:id="rId5"/>
    <p:sldId id="350" r:id="rId6"/>
    <p:sldId id="352" r:id="rId7"/>
    <p:sldId id="351" r:id="rId8"/>
    <p:sldId id="353" r:id="rId9"/>
    <p:sldId id="372" r:id="rId10"/>
    <p:sldId id="373" r:id="rId11"/>
    <p:sldId id="374" r:id="rId12"/>
    <p:sldId id="354" r:id="rId13"/>
    <p:sldId id="355" r:id="rId14"/>
    <p:sldId id="356" r:id="rId15"/>
    <p:sldId id="357" r:id="rId16"/>
    <p:sldId id="358" r:id="rId17"/>
    <p:sldId id="359" r:id="rId18"/>
    <p:sldId id="363" r:id="rId19"/>
    <p:sldId id="364" r:id="rId20"/>
    <p:sldId id="365" r:id="rId21"/>
    <p:sldId id="366" r:id="rId22"/>
    <p:sldId id="367" r:id="rId23"/>
    <p:sldId id="360" r:id="rId24"/>
    <p:sldId id="361" r:id="rId25"/>
    <p:sldId id="362" r:id="rId26"/>
    <p:sldId id="368" r:id="rId27"/>
    <p:sldId id="369" r:id="rId28"/>
    <p:sldId id="370" r:id="rId29"/>
    <p:sldId id="371" r:id="rId30"/>
    <p:sldId id="306" r:id="rId31"/>
    <p:sldId id="338" r:id="rId32"/>
    <p:sldId id="339" r:id="rId33"/>
    <p:sldId id="340" r:id="rId34"/>
    <p:sldId id="341" r:id="rId35"/>
    <p:sldId id="343" r:id="rId36"/>
    <p:sldId id="342" r:id="rId37"/>
    <p:sldId id="344" r:id="rId38"/>
    <p:sldId id="345" r:id="rId39"/>
    <p:sldId id="346" r:id="rId4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07" autoAdjust="0"/>
  </p:normalViewPr>
  <p:slideViewPr>
    <p:cSldViewPr>
      <p:cViewPr varScale="1">
        <p:scale>
          <a:sx n="109" d="100"/>
          <a:sy n="109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r">
              <a:defRPr sz="1200"/>
            </a:lvl1pPr>
          </a:lstStyle>
          <a:p>
            <a:fld id="{E8CDED82-2821-45B5-B4F3-B8923A2F457F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r">
              <a:defRPr sz="1200"/>
            </a:lvl1pPr>
          </a:lstStyle>
          <a:p>
            <a:fld id="{900564B0-BE12-41AB-AFB7-2ECF455F2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55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34210-9711-431D-86B9-301A399D325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A1A24-EB8B-4EB4-92EB-7A88A19308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57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A11CF-035C-437F-9E5C-5CB66EDE648B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5C87-7871-45C7-955D-7EDBFB8256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91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8877A-A765-42DA-A8A9-82E341A92360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3A61-DDA9-45E2-82BD-05B8130729B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49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31D65-8B6B-42C0-AEE9-6A865BBD49CA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3A61-DDA9-45E2-82BD-05B8130729B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3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E4A091-0058-4F04-B686-EB248ECE4F56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3A61-DDA9-45E2-82BD-05B8130729B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18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57ED7-F089-4BB6-AC48-588BB784D760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3A61-DDA9-45E2-82BD-05B8130729B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10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9DB8C-9D4D-4237-A5E2-18FE1F42B637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3A61-DDA9-45E2-82BD-05B8130729B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138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6DCA3-4D94-4E86-A2ED-85E0FDD8737B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D0F6-1159-40EC-BEC5-5CD85A8072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13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6C3A6-550F-45AF-8041-A7CD0C63D83C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1DF0-3B37-4BD8-A008-451529F709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9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1FDE3-7643-4703-AD8F-194DB1E523B9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231B-406C-41AC-905D-70484EFB071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08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693D4-9B3B-438B-96C1-16FC9AC556D7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82B8-51C4-4BA4-882B-A9D5EAD0812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42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B1482-8594-4210-80B2-21FCAA89347D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C9DC-AC94-454B-B2ED-D5F422C7653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813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CAADE-AB2A-440E-9675-7EA826B582F2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522-1C96-47AD-8389-12D85A431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26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4A47E-FDE8-4182-9907-F6AE94DAEE33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7E88-342D-48B6-90AE-E0EF758327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07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99CA7-09C9-42FC-B47D-59A098D00A7C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8AA2-F057-42CF-A878-970264ED77F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91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60874-AF1A-41E6-9AD2-BDBEFD4EBA3B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69C3-42C2-4378-9F5B-19ED83BDD1A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3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D2FE5-BB8A-4552-BE93-D6F8317995EB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2F53-2EA7-4C42-93ED-D7E199073D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6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CD72F-7D19-43D9-9C59-03D73A943DD7}" type="datetime1">
              <a:rPr lang="ru-RU" smtClean="0"/>
              <a:pPr>
                <a:defRPr/>
              </a:pPr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5B3A61-DDA9-45E2-82BD-05B8130729B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1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00034" y="1571612"/>
            <a:ext cx="7456342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Семинар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Целевые средства: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особенности расходования, ведения учета и отчетности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pic>
        <p:nvPicPr>
          <p:cNvPr id="7" name="Рисунок 6" descr="ЛогоG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0"/>
            <a:ext cx="3096344" cy="1245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357298"/>
            <a:ext cx="900115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поддержки: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Развитие культурной среды региона;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Поддержка молодежных инициатив;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Развитие туризма на территории Белгородской области;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Развитие гражданского общества;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Укрепление гражданского единства и гармонизация межнациональных отношений;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Экология и охрана окружающей среды;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Развитие физической культуры и спорта;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Патриотическое воспитание населения;</a:t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357298"/>
            <a:ext cx="900115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поддержки: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Профилактика социального сиротства, поддержка материнства, отцовства и детства;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Правовое просвещение населения;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Развитие отечественных традиций по проведению празднования исторических и памятных дат;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Повышение качества жизни граждан пожилого возраста, пенсионеров, ветеранов;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Содействие развитию НКО.</a:t>
            </a:r>
            <a:endParaRPr lang="ru-RU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1</a:t>
            </a:r>
          </a:p>
        </p:txBody>
      </p:sp>
      <p:pic>
        <p:nvPicPr>
          <p:cNvPr id="7" name="Рисунок 6" descr="Форма1 _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3" y="1428736"/>
            <a:ext cx="5542579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pic>
        <p:nvPicPr>
          <p:cNvPr id="8" name="Рисунок 7" descr="Форма1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108442"/>
            <a:ext cx="4247982" cy="5749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pic>
        <p:nvPicPr>
          <p:cNvPr id="7" name="Рисунок 6" descr="Форма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500174"/>
            <a:ext cx="6038868" cy="4719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pic>
        <p:nvPicPr>
          <p:cNvPr id="8" name="Рисунок 7" descr="Форма2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5105400" cy="5391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6380" y="2500306"/>
            <a:ext cx="3000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Срок реализации проекта: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2020 год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pic>
        <p:nvPicPr>
          <p:cNvPr id="7" name="Рисунок 6" descr="Форма 2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928802"/>
            <a:ext cx="7055324" cy="3000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pic>
        <p:nvPicPr>
          <p:cNvPr id="8" name="Рисунок 7" descr="Форма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285860"/>
            <a:ext cx="4956415" cy="5360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643050"/>
          <a:ext cx="7643867" cy="4140179"/>
        </p:xfrm>
        <a:graphic>
          <a:graphicData uri="http://schemas.openxmlformats.org/drawingml/2006/table">
            <a:tbl>
              <a:tblPr/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6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Направления расходования средств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(с обоснованием)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Код строки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Финансирование, 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Внебюджет-ные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Выплаты персоналу (в том числе НДФЛ), всего: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Комментарий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обязанности…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Зар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 плата * кол-во месяцев = сумма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(12 000,0 руб.* 10 месяцев =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120 000,0 руб.)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Бухгалтер проекта … 100 000,0 р.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Сотрудник 1… (оплата по ГПХ) 40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000,0 р.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Сотрудник 2 … (оплата по ГПХ) 20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000,0 р.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643050"/>
          <a:ext cx="7643867" cy="4140179"/>
        </p:xfrm>
        <a:graphic>
          <a:graphicData uri="http://schemas.openxmlformats.org/drawingml/2006/table">
            <a:tbl>
              <a:tblPr/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6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Направления расходования средств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(с обоснованием)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Код строки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Финансирование, 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Внебюджет-ные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Закупка работ и услуг, всего: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68 500,0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Транспортные услуги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Обоснование: кто, куда, зачем, по какому мероприятию едет, ссылка на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прайсы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/коммерческие предложения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Банковские услуги …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Арендная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плата за офисное помещение …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Услуги связи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…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14282" y="1571612"/>
            <a:ext cx="835824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Документ: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Постановление Правительства Белгородской области </a:t>
            </a:r>
            <a:r>
              <a:rPr lang="ru-RU" sz="2800" b="1" u="sng" dirty="0" smtClean="0">
                <a:solidFill>
                  <a:srgbClr val="0070C0"/>
                </a:solidFill>
              </a:rPr>
              <a:t>№ 449-пп от 21.10.2019</a:t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Участники: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зарегистрированы в качестве юридического лица;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не имеют неисполненных обязательств в бюджет (налоги, взносы, штрафы, пени, неиспользованные субсидии и пр.);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не имеют задолженности по заработной плате;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не находятся в процессе ликвидации;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не являются иностранный агентом;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не имеют финансирования на представленный проект.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643050"/>
          <a:ext cx="7643867" cy="4512968"/>
        </p:xfrm>
        <a:graphic>
          <a:graphicData uri="http://schemas.openxmlformats.org/drawingml/2006/table">
            <a:tbl>
              <a:tblPr/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6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Направления расходования средств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(с обоснованием)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Код строки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Финансирование, руб.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Внебюджет-ные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Закупка непроизведенных активов, нематериальных активов, материальных запасов и основных средств, всего: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Компьютер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Обоснование: зачем, какой, почему именно такой,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прайсы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/ссылки/коммерческие предложения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Антивирус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Канцелярские товары …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Спортивный инвентарь …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428736"/>
          <a:ext cx="7643867" cy="5329587"/>
        </p:xfrm>
        <a:graphic>
          <a:graphicData uri="http://schemas.openxmlformats.org/drawingml/2006/table">
            <a:tbl>
              <a:tblPr/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6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Направления расходования средств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(с обоснованием)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Код строки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Финансирование, руб.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Внебюджет-ные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Уплата налогов, сборов и иных платежей в бюджеты бюджетной системы Российской Федерации, всего: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61 560,0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21 140,0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Страховые взносы с выплат штатным сотрудникам 30,2 % (Руководитель проекта, бухгалтер проекта)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220 000 руб.*0,302 = 66 440,0 руб. </a:t>
                      </a:r>
                      <a:b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 том числе за средства субсидии: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150 000 руб. *0,302 = 45 300,0 руб.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 счет внебюджетных средств: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 руб.*0,302 = 21 140,0 руб.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45 300,0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21 140,0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Страховые взносы с выплат сотрудникам, привлекаемым по договорам ГПХ 27,1% (Сотрудник 1, Сотрудник 2)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60 000,0 руб.*0,271 = 16 260,0 руб.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16 260,0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643050"/>
          <a:ext cx="7643867" cy="4162966"/>
        </p:xfrm>
        <a:graphic>
          <a:graphicData uri="http://schemas.openxmlformats.org/drawingml/2006/table">
            <a:tbl>
              <a:tblPr/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6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Направления расходования средств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(с обоснованием)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Код строки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Финансирование, руб.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Внебюджет-ные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средства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Выплаты персоналу (в том числе НДФЛ), всего: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Закупка работ и услуг, всего: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68 500,0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Закупка непроизведенных активов, нематериальных активов, материальных запасов и основных средств, всего: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Уплата налогов, сборов и иных платежей в бюджеты бюджетной системы Российской Федерации, всего: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61 560,0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21 140,0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Иные выплаты, всего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420 060,0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149 140,0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5400000">
            <a:off x="5500694" y="5857892"/>
            <a:ext cx="500066" cy="35719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5500694" y="5786454"/>
            <a:ext cx="1571636" cy="57150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57422" y="6357958"/>
            <a:ext cx="494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Общая стоимость проекта: 569 200,0 руб.</a:t>
            </a:r>
            <a:endParaRPr lang="ru-RU" sz="2000" b="1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pic>
        <p:nvPicPr>
          <p:cNvPr id="7" name="Рисунок 6" descr="Форма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500174"/>
            <a:ext cx="4782772" cy="5107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pic>
        <p:nvPicPr>
          <p:cNvPr id="8" name="Рисунок 7" descr="Форма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1428736"/>
            <a:ext cx="5500726" cy="5274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pic>
        <p:nvPicPr>
          <p:cNvPr id="7" name="Рисунок 6" descr="Форма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571612"/>
            <a:ext cx="5639144" cy="4767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802" y="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Приложение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85720" y="1340768"/>
            <a:ext cx="7998206" cy="4824536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Подача заявок осуществляется</a:t>
            </a:r>
            <a:b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на сайте: </a:t>
            </a:r>
            <a:b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</a:rPr>
              <a:t>https://</a:t>
            </a:r>
            <a:r>
              <a:rPr lang="ru-RU" sz="3800" b="1" dirty="0" err="1" smtClean="0">
                <a:solidFill>
                  <a:schemeClr val="accent2">
                    <a:lumMod val="75000"/>
                  </a:schemeClr>
                </a:solidFill>
              </a:rPr>
              <a:t>президентскиегранты.рф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0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Заявки в Фонд президентских грантов</a:t>
            </a:r>
            <a:endParaRPr lang="ru-RU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67544" y="1340768"/>
            <a:ext cx="7816382" cy="4824536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Срок подачи заявок: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14 октября – 25 ноября(23:30)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рекомендовано подать до 18.11.2019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Срок реализации проекта: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пределах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01 марта 2020 года –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31 августа 2021 года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142984"/>
            <a:ext cx="8676456" cy="551723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Зарегистрированы не позднее </a:t>
            </a: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>25 ноября 2018 года ;</a:t>
            </a:r>
            <a:b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При запросе грантов менее 500 тыс. рублей (кроме «ресурсных центров») –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 позднее </a:t>
            </a: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>25 мая 2019 года;</a:t>
            </a:r>
            <a:b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не находятся в процессе ликвидации, банкротства, по действием решения суда о приостановлении деятельности;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не имеющие просроченной задолженности по налогам и иным платежам в бюджет более 1000 рублей;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не имеют в учредителях государственные органы и органы местного самоуправления.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5408" y="116632"/>
            <a:ext cx="3348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УЧАСТНИКИ </a:t>
            </a:r>
            <a:b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КОНКУРСА: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0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НЕ МОГУТ 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участвовать: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340768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Организации, созданные государством, регионами, муниципальными образованиями, государственными органами и органами местного самоуправления;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Потребительские кооперативы и их объединения;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Политические партии;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Саморегулируемые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организации (СРО);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Объединения работодателей;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Торгово-промышленные палаты;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Товарищества собственников жилья;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Адвокатские палаты, адвокатские образования;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Нотариальные палаты;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Общественно-государственные организации;</a:t>
            </a:r>
          </a:p>
          <a:p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Микрофинансовые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организации.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14282" y="1571612"/>
            <a:ext cx="835824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НЕ ИМЕЮТ </a:t>
            </a:r>
            <a:r>
              <a:rPr lang="ru-RU" sz="2400" dirty="0" smtClean="0">
                <a:solidFill>
                  <a:srgbClr val="0070C0"/>
                </a:solidFill>
              </a:rPr>
              <a:t>права участвовать: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потребительские кооперативы;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политические партии и организации с их участием;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кооперативы;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торгово-промышленные палаты;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ТСН/ТСЖ;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адвокатские палаты, адвокатские образования;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нотариальные палаты;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государственные корпорации/компании;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</a:t>
            </a:r>
            <a:r>
              <a:rPr lang="ru-RU" sz="2400" dirty="0" err="1" smtClean="0">
                <a:solidFill>
                  <a:srgbClr val="0070C0"/>
                </a:solidFill>
              </a:rPr>
              <a:t>НЕзарегистрированные</a:t>
            </a:r>
            <a:r>
              <a:rPr lang="ru-RU" sz="2400" dirty="0" smtClean="0">
                <a:solidFill>
                  <a:srgbClr val="0070C0"/>
                </a:solidFill>
              </a:rPr>
              <a:t> юридически объединения;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профсоюзные организации;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физические лица;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НКО, нарушавшие ранее порядок целевого использования средств.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537" y="1628800"/>
            <a:ext cx="6101735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ГРАНТ (СУБСИДИЯ)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635896" y="4005064"/>
            <a:ext cx="10801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2996952"/>
            <a:ext cx="6684009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ЦЕЛЕВЫЕ СРЕДСТВА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941168"/>
            <a:ext cx="7381636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РАСХОДУЮТСЯ только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НА ЗАЯВЛЕННЫЕ ЦЕЛИ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3491880" y="2564904"/>
            <a:ext cx="1296144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67544" y="1124744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" y="116632"/>
            <a:ext cx="2738785" cy="96885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699792" y="44624"/>
            <a:ext cx="5148064" cy="7858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ФИНАНСОВЫЙ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ОТЧЕТ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196752"/>
            <a:ext cx="728301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FFFF00"/>
                </a:solidFill>
              </a:rPr>
              <a:t>Принципы расходования целевых средств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884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Расходы в соответствии с бюджетом проекта.</a:t>
            </a:r>
          </a:p>
          <a:p>
            <a:pPr marL="514350" indent="-514350"/>
            <a:endParaRPr lang="ru-RU" sz="12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ru-RU" sz="2800" dirty="0" smtClean="0"/>
              <a:t>Знать, что запрещает </a:t>
            </a:r>
            <a:r>
              <a:rPr lang="ru-RU" sz="2800" dirty="0" err="1" smtClean="0"/>
              <a:t>грантодатель</a:t>
            </a:r>
            <a:r>
              <a:rPr lang="ru-RU" sz="2800" dirty="0" smtClean="0"/>
              <a:t> (например, представительские расходы, на табачную и алкогольную продукцию, уплата штрафов, пеней и пр.)</a:t>
            </a:r>
          </a:p>
          <a:p>
            <a:pPr marL="514350" indent="-514350"/>
            <a:endParaRPr lang="ru-RU" sz="12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ru-RU" sz="2800" dirty="0" smtClean="0"/>
              <a:t>Минимизировать (а лучше избегать </a:t>
            </a:r>
            <a:br>
              <a:rPr lang="ru-RU" sz="2800" dirty="0" smtClean="0"/>
            </a:br>
            <a:r>
              <a:rPr lang="ru-RU" sz="2800" dirty="0" smtClean="0"/>
              <a:t>совсем) расходов за наличный расчет.</a:t>
            </a:r>
          </a:p>
          <a:p>
            <a:pPr marL="514350" indent="-514350"/>
            <a:endParaRPr lang="ru-RU" sz="12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ru-RU" sz="2800" dirty="0" smtClean="0"/>
              <a:t>Избегать излишних расходов (например, на посреднические услуги), контролировать целесообразность расходов.</a:t>
            </a:r>
          </a:p>
          <a:p>
            <a:pPr marL="514350" indent="-514350">
              <a:buAutoNum type="arabicPeriod" startAt="4"/>
            </a:pPr>
            <a:endParaRPr lang="ru-RU" sz="2800" dirty="0"/>
          </a:p>
        </p:txBody>
      </p:sp>
      <p:pic>
        <p:nvPicPr>
          <p:cNvPr id="11" name="Рисунок 10" descr="4205673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7320136" y="4149080"/>
            <a:ext cx="1823864" cy="121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67544" y="1124744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" y="116632"/>
            <a:ext cx="2738785" cy="96885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699792" y="44624"/>
            <a:ext cx="5148064" cy="7858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ФИНАНСОВЫЙ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ОТЧЕТ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124744"/>
            <a:ext cx="629704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FFFF00"/>
                </a:solidFill>
              </a:rPr>
              <a:t>ПОДТВЕРЖДАЮЩИЕ ДОКУМЕНТЫ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Оплата труда: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Трудовые договора, гражданско-трудовые договора, изменения к договорам;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Акты об оказании услуг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Расчетные ведомости, расходные кассовые ордера, платежные поручения о перечислении оплаты труда;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Табели учета рабочего времени;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Приказы, кадровая документация;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Расчет выплат за счет средств гранта (если выплата и за счет иных средств одним платежным документом)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67544" y="1124744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" y="116632"/>
            <a:ext cx="2738785" cy="96885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699792" y="44624"/>
            <a:ext cx="5148064" cy="7858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ФИНАНСОВЫЙ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ОТЧЕТ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124744"/>
            <a:ext cx="629704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FFFF00"/>
                </a:solidFill>
              </a:rPr>
              <a:t>ПОДТВЕРЖДАЮЩИЕ ДОКУМЕНТЫ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7281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/>
              <a:t>2. Командировочные расходы: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Проездные документы (билеты, посадочные талоны);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Счета гостиниц с указанием фамилий проживающих, сроков проживания и категорий номеров), кассовые чеки и/или квитанции.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Кадровые и иные бухгалтерские документы (приказы, командировочные удостоверения, авансовые отчеты)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67544" y="1124744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" y="116632"/>
            <a:ext cx="2738785" cy="96885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699792" y="44624"/>
            <a:ext cx="5148064" cy="7858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ФИНАНСОВЫЙ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ОТЧЕТ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124744"/>
            <a:ext cx="629704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FFFF00"/>
                </a:solidFill>
              </a:rPr>
              <a:t>ПОДТВЕРЖДАЮЩИЕ ДОКУМЕНТЫ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7281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/>
              <a:t>3. Приобретение товаров, работ, услуг: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Договора;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Счета на оплату;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Товарные накладные;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Акты выполненных работ;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Кассовые и/или товарные чеки/накладные;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Квитанции или иные бланки строгой отчетности;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Счета-фактуры;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Документы о передаче арендуемого имущества (помещения, оборудования, транспорта).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67544" y="1124744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" y="116632"/>
            <a:ext cx="2738785" cy="96885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699792" y="44624"/>
            <a:ext cx="5148064" cy="7858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ФИНАНСОВЫЙ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ОТЧЕТ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124744"/>
            <a:ext cx="629704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FFFF00"/>
                </a:solidFill>
              </a:rPr>
              <a:t>ПОДТВЕРЖДАЮЩИЕ ДОКУМЕНТЫ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7281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/>
              <a:t>4. Передача благотворительной помощи: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Документы, подтверждающие покупку;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Акт или иной документ, подтверждающий получение материалов для оказания благотворительной помощи (от физических или юридических лиц);</a:t>
            </a:r>
          </a:p>
          <a:p>
            <a:pPr marL="514350" indent="-514350">
              <a:buFontTx/>
              <a:buChar char="-"/>
            </a:pPr>
            <a:r>
              <a:rPr lang="ru-RU" sz="2800" dirty="0" smtClean="0"/>
              <a:t>Акт, подтверждающий передачу благотворительной помощи, с подписями бенефициаров.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hurnal_ucheta_bso_obrazec_zapolne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581128"/>
            <a:ext cx="3024336" cy="22682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1124744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" y="116632"/>
            <a:ext cx="2738785" cy="96885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699792" y="44624"/>
            <a:ext cx="5148064" cy="7858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ФИНАНСОВЫЙ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ОТЧЕТ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/>
              <a:t>Состав подтверждающих документов формируется, исходя из существа расходов и из требований бухгалтерского и налогового законодательства РФ.</a:t>
            </a:r>
          </a:p>
          <a:p>
            <a:pPr marL="514350" indent="-514350" algn="ctr"/>
            <a:endParaRPr lang="ru-RU" sz="2800" b="1" dirty="0" smtClean="0"/>
          </a:p>
          <a:p>
            <a:pPr marL="514350" indent="-514350" algn="ctr"/>
            <a:r>
              <a:rPr lang="ru-RU" sz="2800" b="1" dirty="0" smtClean="0"/>
              <a:t>2. Сводный финансовый отчет (промежуточный, итоговый) формируется по форме </a:t>
            </a:r>
            <a:r>
              <a:rPr lang="ru-RU" sz="2800" b="1" dirty="0" err="1" smtClean="0"/>
              <a:t>грантодателя</a:t>
            </a:r>
            <a:r>
              <a:rPr lang="ru-RU" sz="2800" b="1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67544" y="1124744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" y="116632"/>
            <a:ext cx="2738785" cy="96885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699792" y="44624"/>
            <a:ext cx="5148064" cy="7858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ФИНАНСОВЫЙ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ОТЧЕТ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357298"/>
            <a:ext cx="7929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ОТВЕТСТВЕННОСТЬ ЗА НЕЦЕЛЕВОЕ ИСПОЛЬЗОВАНИЕ БЮДЖЕТНЫХ СРЕДСТВ</a:t>
            </a:r>
          </a:p>
          <a:p>
            <a:pPr fontAlgn="t"/>
            <a:endParaRPr lang="ru-RU" u="sng" dirty="0" smtClean="0"/>
          </a:p>
          <a:p>
            <a:pPr fontAlgn="t"/>
            <a:r>
              <a:rPr lang="ru-RU" u="sng" dirty="0" smtClean="0"/>
              <a:t>Административные  меры наказания:</a:t>
            </a:r>
          </a:p>
          <a:p>
            <a:pPr algn="just" fontAlgn="t"/>
            <a:r>
              <a:rPr lang="ru-RU" dirty="0" smtClean="0"/>
              <a:t>Санкции за использование бюджетных средств не по назначению предусмотрены ст. 15.14 </a:t>
            </a:r>
            <a:r>
              <a:rPr lang="ru-RU" dirty="0" err="1" smtClean="0"/>
              <a:t>КоАп</a:t>
            </a:r>
            <a:r>
              <a:rPr lang="ru-RU" dirty="0" smtClean="0"/>
              <a:t> РФ. Если признаков уголовного деяния в нарушении не усмотрено:</a:t>
            </a:r>
          </a:p>
          <a:p>
            <a:pPr algn="just" fontAlgn="t"/>
            <a:r>
              <a:rPr lang="ru-RU" dirty="0" smtClean="0"/>
              <a:t>- организация отделается штрафом, который составит от 5 до 20% нецелевых денег;</a:t>
            </a:r>
          </a:p>
          <a:p>
            <a:pPr algn="just" fontAlgn="t"/>
            <a:r>
              <a:rPr lang="ru-RU" dirty="0" smtClean="0"/>
              <a:t>- должностное лицо будет дисквалифицировано на 1-3 года либо оштрафовано на 20-50 тыс. руб.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67544" y="1124744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" y="116632"/>
            <a:ext cx="2738785" cy="96885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699792" y="44624"/>
            <a:ext cx="5148064" cy="7858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ФИНАНСОВЫЙ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ОТЧЕТ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357298"/>
            <a:ext cx="792961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ОТВЕТСТВЕННОСТЬ ЗА НЕЦЕЛЕВОЕ ИСПОЛЬЗОВАНИЕ БЮДЖЕТНЫХ СРЕДСТВ</a:t>
            </a:r>
          </a:p>
          <a:p>
            <a:pPr fontAlgn="t"/>
            <a:endParaRPr lang="ru-RU" u="sng" dirty="0" smtClean="0"/>
          </a:p>
          <a:p>
            <a:pPr algn="just" fontAlgn="t"/>
            <a:r>
              <a:rPr lang="ru-RU" sz="1600" u="sng" dirty="0" smtClean="0"/>
              <a:t>Уголовные наказания за несоответствие бюджетным целям</a:t>
            </a:r>
          </a:p>
          <a:p>
            <a:pPr algn="just" fontAlgn="t"/>
            <a:r>
              <a:rPr lang="ru-RU" sz="1600" dirty="0" smtClean="0"/>
              <a:t>Такие преступления рассматривает ст. 285.1 «Нецелевое расходование бюджетных средств» Уголовного кодекса РФ. По ней для виновного должностного лица могут быть применены:</a:t>
            </a:r>
          </a:p>
          <a:p>
            <a:pPr algn="just" fontAlgn="t">
              <a:buFont typeface="Arial" pitchFamily="34" charset="0"/>
              <a:buChar char="•"/>
            </a:pPr>
            <a:r>
              <a:rPr lang="ru-RU" sz="1600" dirty="0" smtClean="0"/>
              <a:t>штраф от 100 до 300 тыс. руб.;</a:t>
            </a:r>
          </a:p>
          <a:p>
            <a:pPr algn="just" fontAlgn="t">
              <a:buFont typeface="Arial" pitchFamily="34" charset="0"/>
              <a:buChar char="•"/>
            </a:pPr>
            <a:r>
              <a:rPr lang="ru-RU" sz="1600" dirty="0" smtClean="0"/>
              <a:t>штраф в размере его зарплаты или других </a:t>
            </a:r>
            <a:r>
              <a:rPr lang="ru-RU" sz="1600" dirty="0" err="1" smtClean="0"/>
              <a:t>годовых-двухлетних</a:t>
            </a:r>
            <a:r>
              <a:rPr lang="ru-RU" sz="1600" dirty="0" smtClean="0"/>
              <a:t> доходов;</a:t>
            </a:r>
          </a:p>
          <a:p>
            <a:pPr algn="just" fontAlgn="t">
              <a:buFont typeface="Arial" pitchFamily="34" charset="0"/>
              <a:buChar char="•"/>
            </a:pPr>
            <a:r>
              <a:rPr lang="ru-RU" sz="1600" dirty="0" smtClean="0"/>
              <a:t>принудительные работы с отлучением от определенных должностей на 1-3 года;</a:t>
            </a:r>
          </a:p>
          <a:p>
            <a:pPr algn="just" fontAlgn="t">
              <a:buFont typeface="Arial" pitchFamily="34" charset="0"/>
              <a:buChar char="•"/>
            </a:pPr>
            <a:r>
              <a:rPr lang="ru-RU" sz="1600" dirty="0" smtClean="0"/>
              <a:t>арест до полугода;</a:t>
            </a:r>
          </a:p>
          <a:p>
            <a:pPr algn="just" fontAlgn="t">
              <a:buFont typeface="Arial" pitchFamily="34" charset="0"/>
              <a:buChar char="•"/>
            </a:pPr>
            <a:r>
              <a:rPr lang="ru-RU" sz="1600" dirty="0" smtClean="0"/>
              <a:t>заключение в тюрьму до 2 лет с лишением права на определенную деятельность либо без него в течение последующих 3 лет (либо без такого запрета).</a:t>
            </a:r>
          </a:p>
          <a:p>
            <a:pPr algn="just" fontAlgn="t"/>
            <a:r>
              <a:rPr lang="ru-RU" sz="1600" dirty="0" smtClean="0"/>
              <a:t>Наказание ужесточится, если «</a:t>
            </a:r>
            <a:r>
              <a:rPr lang="ru-RU" sz="1600" dirty="0" err="1" smtClean="0"/>
              <a:t>нецелевка</a:t>
            </a:r>
            <a:r>
              <a:rPr lang="ru-RU" sz="1600" dirty="0" smtClean="0"/>
              <a:t>» осуществлялась группой лиц либо размер ее оказался особо крупным (из бюджета растрачено 7,5 млн. руб. и более):</a:t>
            </a:r>
          </a:p>
          <a:p>
            <a:pPr algn="just" fontAlgn="t"/>
            <a:r>
              <a:rPr lang="ru-RU" sz="1600" dirty="0" smtClean="0"/>
              <a:t>штраф вырастет до 200-500 тыс. руб.;</a:t>
            </a:r>
          </a:p>
          <a:p>
            <a:pPr algn="just" fontAlgn="t"/>
            <a:r>
              <a:rPr lang="ru-RU" sz="1600" dirty="0" smtClean="0"/>
              <a:t>длительность принудительных работ – до 5 лет;</a:t>
            </a:r>
          </a:p>
          <a:p>
            <a:pPr algn="just" fontAlgn="t"/>
            <a:r>
              <a:rPr lang="ru-RU" sz="1600" dirty="0" smtClean="0"/>
              <a:t>сроки лишения свободы – до 5 лет.</a:t>
            </a:r>
          </a:p>
          <a:p>
            <a:pPr algn="ctr"/>
            <a:endParaRPr lang="ru-RU" sz="16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1886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РЕСУРСНЫЙ ЦЕНТР НКО </a:t>
            </a:r>
          </a:p>
          <a:p>
            <a:pPr algn="ctr"/>
            <a:r>
              <a:rPr lang="ru-RU" b="1" dirty="0" smtClean="0"/>
              <a:t>БЕЛГОРОДСКОЙ ОБЛАСТИ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1124744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8" y="116632"/>
            <a:ext cx="2738785" cy="9688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4779264"/>
          </a:xfrm>
          <a:prstGeom prst="rect">
            <a:avLst/>
          </a:prstGeom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001040" cy="42307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Белгородская региональная общественная организация «Центр социальных инициатив «Вера»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(БРОО «ЦСИ «Вера»)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308033, г. Белгород, ул. Королева 2А,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офис 530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412776"/>
            <a:ext cx="4572000" cy="163121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/>
              <a:t>Телефон/факс 8 (4722) 555-271, </a:t>
            </a:r>
          </a:p>
          <a:p>
            <a:pPr>
              <a:buNone/>
            </a:pPr>
            <a:r>
              <a:rPr lang="ru-RU" sz="2000" b="1" dirty="0"/>
              <a:t>	</a:t>
            </a:r>
            <a:r>
              <a:rPr lang="en-US" sz="2000" b="1" dirty="0"/>
              <a:t>E</a:t>
            </a:r>
            <a:r>
              <a:rPr lang="ru-RU" sz="2000" b="1" dirty="0"/>
              <a:t>-</a:t>
            </a:r>
            <a:r>
              <a:rPr lang="en-US" sz="2000" b="1" dirty="0"/>
              <a:t>mail</a:t>
            </a:r>
            <a:r>
              <a:rPr lang="ru-RU" sz="2000" b="1" dirty="0"/>
              <a:t>:  </a:t>
            </a:r>
            <a:r>
              <a:rPr lang="en-US" sz="2000" b="1" i="1" u="sng" dirty="0" err="1">
                <a:solidFill>
                  <a:schemeClr val="accent2">
                    <a:lumMod val="50000"/>
                  </a:schemeClr>
                </a:solidFill>
              </a:rPr>
              <a:t>broo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2000" b="1" i="1" u="sng" dirty="0" err="1">
                <a:solidFill>
                  <a:schemeClr val="accent2">
                    <a:lumMod val="50000"/>
                  </a:schemeClr>
                </a:solidFill>
              </a:rPr>
              <a:t>vera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</a:rPr>
              <a:t>@</a:t>
            </a:r>
            <a:r>
              <a:rPr lang="en-US" sz="2000" b="1" i="1" u="sng" dirty="0">
                <a:solidFill>
                  <a:schemeClr val="accent2">
                    <a:lumMod val="50000"/>
                  </a:schemeClr>
                </a:solidFill>
              </a:rPr>
              <a:t>mail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0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ru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dirty="0"/>
              <a:t>сайт</a:t>
            </a:r>
            <a:r>
              <a:rPr lang="ru-RU" sz="2000" b="1" i="1" dirty="0"/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i="1" u="sng" dirty="0">
                <a:solidFill>
                  <a:schemeClr val="accent2">
                    <a:lumMod val="50000"/>
                  </a:schemeClr>
                </a:solidFill>
              </a:rPr>
              <a:t>http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</a:rPr>
              <a:t>://</a:t>
            </a:r>
            <a:r>
              <a:rPr lang="en-US" sz="2000" b="1" i="1" u="sng" dirty="0" err="1">
                <a:solidFill>
                  <a:schemeClr val="accent2">
                    <a:lumMod val="50000"/>
                  </a:schemeClr>
                </a:solidFill>
              </a:rPr>
              <a:t>csi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2000" b="1" i="1" u="sng" dirty="0" err="1">
                <a:solidFill>
                  <a:schemeClr val="accent2">
                    <a:lumMod val="50000"/>
                  </a:schemeClr>
                </a:solidFill>
              </a:rPr>
              <a:t>vera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0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ru</a:t>
            </a:r>
            <a:endParaRPr lang="ru-RU" sz="2000" b="1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err="1" smtClean="0"/>
              <a:t>Вконтакте</a:t>
            </a:r>
            <a:r>
              <a:rPr lang="ru-RU" sz="2000" b="1" dirty="0" smtClean="0"/>
              <a:t>: </a:t>
            </a:r>
            <a:r>
              <a:rPr lang="en-US" sz="2000" b="1" i="1" u="sng" dirty="0" smtClean="0">
                <a:solidFill>
                  <a:schemeClr val="accent2">
                    <a:lumMod val="50000"/>
                  </a:schemeClr>
                </a:solidFill>
              </a:rPr>
              <a:t>https://vk.com/nko31</a:t>
            </a:r>
          </a:p>
          <a:p>
            <a:pPr>
              <a:buNone/>
            </a:pPr>
            <a:r>
              <a:rPr lang="en-US" sz="2000" b="1" dirty="0" err="1" smtClean="0"/>
              <a:t>instagram</a:t>
            </a:r>
            <a:r>
              <a:rPr lang="en-US" sz="2000" b="1" dirty="0" smtClean="0"/>
              <a:t>: </a:t>
            </a:r>
            <a:r>
              <a:rPr lang="en-US" sz="2000" b="1" i="1" u="sng" dirty="0" smtClean="0">
                <a:solidFill>
                  <a:schemeClr val="accent2">
                    <a:lumMod val="50000"/>
                  </a:schemeClr>
                </a:solidFill>
              </a:rPr>
              <a:t>@nko31</a:t>
            </a:r>
            <a:endParaRPr lang="ru-RU" sz="2000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14282" y="1571612"/>
            <a:ext cx="835824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Срок приёма документов: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>с 25 октября по 6 декабря 2019 года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Вид подачи: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>на бумаге </a:t>
            </a:r>
            <a:r>
              <a:rPr lang="ru-RU" sz="2800" b="1" dirty="0" smtClean="0">
                <a:solidFill>
                  <a:srgbClr val="0070C0"/>
                </a:solidFill>
              </a:rPr>
              <a:t>+ </a:t>
            </a:r>
            <a:r>
              <a:rPr lang="ru-RU" sz="2800" b="1" u="sng" dirty="0" smtClean="0">
                <a:solidFill>
                  <a:srgbClr val="0070C0"/>
                </a:solidFill>
              </a:rPr>
              <a:t>на </a:t>
            </a:r>
            <a:r>
              <a:rPr lang="ru-RU" sz="2800" b="1" u="sng" dirty="0" err="1" smtClean="0">
                <a:solidFill>
                  <a:srgbClr val="0070C0"/>
                </a:solidFill>
              </a:rPr>
              <a:t>флэш-накопителе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Адрес приёма: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>г. Белгород, пл. Соборная, </a:t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>д. 4, кабинет № 225А </a:t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(отдел по работе с общественными организациями)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14282" y="1571612"/>
            <a:ext cx="835824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Сумма субсидии: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- до 300 т.р.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rgbClr val="0070C0"/>
                </a:solidFill>
              </a:rPr>
              <a:t>зарегистрированы менее 6 месяцев на дату начала приёма заявок ( дата регистрации после 24.04.2019г.) ;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- до 500 т.р.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rgbClr val="0070C0"/>
                </a:solidFill>
              </a:rPr>
              <a:t>зарегистрированы ранее 24.04.2019 г.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- более 500 т.р.: </a:t>
            </a:r>
            <a:r>
              <a:rPr lang="ru-RU" sz="2400" dirty="0" smtClean="0">
                <a:solidFill>
                  <a:srgbClr val="0070C0"/>
                </a:solidFill>
              </a:rPr>
              <a:t>имеющие внебюджетный доход и имеющие: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 - патронажную службу или дома сестринского ухода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местные отделения (финансируемых заявителем или не менее 19 отделений в муниципалитетах, вовлеченных в проект).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ресурсные центры (специфические требования по компетенциям).</a:t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 smtClean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14282" y="1571612"/>
            <a:ext cx="835824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Пакет документов: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Заявление (Приложение №1);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Проект (Приложение № 2);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Смета расходов (Приложение № 3);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Копия Устава, заверенная руководителем;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Копия отчетности в Минюст, заверенная руководителем;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Справка из налогового органа об исполнении обязательств (срок – не ранее 25.09.19);</a:t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 smtClean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14282" y="1571612"/>
            <a:ext cx="835824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Пакет документов: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Гарантийное письмо о финансировании проекта (в произвольной форме на бланке организации);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Письмо об отсутствии задолженности по зарплате (в произвольной форме на бланке организации);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Согласие на обработку персональных данных (Приложение № 4)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-Доверенность (нотариальная, если проект подписывает не руководитель организации)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357298"/>
            <a:ext cx="900115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Пакет документов: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Документы на соответствие критериям для субсидии свыше 500 т.р.;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/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Письма поддержки при наличии;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/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Учетная карточка (Приложение № 5);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/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Опись (Приложение № 6);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200" dirty="0" smtClean="0">
                <a:solidFill>
                  <a:srgbClr val="0070C0"/>
                </a:solidFill>
              </a:rPr>
              <a:t/>
            </a:r>
            <a:br>
              <a:rPr lang="ru-RU" sz="12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Иные документы по желанию (фото, публикации, детализированные мероприятия и пр.)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!!! Все, что нужно подписать, подписывает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руководитель НКО (по ЕГРЮЛ) и заверяет печатью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1357298"/>
            <a:ext cx="9001156" cy="42862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поддержки:</a:t>
            </a:r>
            <a:r>
              <a:rPr lang="ru-RU" sz="2800" b="1" u="sng" dirty="0" smtClean="0">
                <a:solidFill>
                  <a:srgbClr val="0070C0"/>
                </a:solidFill>
              </a:rPr>
              <a:t/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Содействие занятости лиц, находящихся в отпуске по уходу за ребенком;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Содействие в трудоустройстве инвалидов, трудовой адаптации инвалидов;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Социальное обслуживание, социальная защита и поддержка граждан;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Социализация лиц с ОВЗ;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Деятельность в области содействия развитию благотворительности и добровольчества;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Пропаганда здорового образа жизни, охрана здоровья населения;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Развитие негосударственного сектора дошкольного образования;</a:t>
            </a:r>
            <a:endParaRPr lang="ru-RU" sz="2400" b="1" u="sng" dirty="0" smtClean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6452" y="1340768"/>
            <a:ext cx="8208912" cy="0"/>
          </a:xfrm>
          <a:prstGeom prst="line">
            <a:avLst/>
          </a:prstGeom>
          <a:ln w="444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3293004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Региональная субсидия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1207</TotalTime>
  <Words>1212</Words>
  <Application>Microsoft Office PowerPoint</Application>
  <PresentationFormat>Экран (4:3)</PresentationFormat>
  <Paragraphs>300</Paragraphs>
  <Slides>39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Wingdings 3</vt:lpstr>
      <vt:lpstr>Грань</vt:lpstr>
      <vt:lpstr>Семинар  «Целевые средства: особенности расходования, ведения учета и отчетности» </vt:lpstr>
      <vt:lpstr>Документ:  Постановление Правительства Белгородской области № 449-пп от 21.10.2019  Участники: - зарегистрированы в качестве юридического лица; - не имеют неисполненных обязательств в бюджет (налоги, взносы, штрафы, пени, неиспользованные субсидии и пр.); - не имеют задолженности по заработной плате; - не находятся в процессе ликвидации; - не являются иностранный агентом; - не имеют финансирования на представленный проект.</vt:lpstr>
      <vt:lpstr>НЕ ИМЕЮТ права участвовать: - потребительские кооперативы; - политические партии и организации с их участием; - кооперативы; - торгово-промышленные палаты; - ТСН/ТСЖ; - адвокатские палаты, адвокатские образования; - нотариальные палаты; - государственные корпорации/компании; - НЕзарегистрированные юридически объединения; - профсоюзные организации; - физические лица; - НКО, нарушавшие ранее порядок целевого использования средств.</vt:lpstr>
      <vt:lpstr>Срок приёма документов: с 25 октября по 6 декабря 2019 года   Вид подачи:  на бумаге + на флэш-накопителе  Адрес приёма: г. Белгород, пл. Соборная,  д. 4, кабинет № 225А  (отдел по работе с общественными организациями)</vt:lpstr>
      <vt:lpstr>Сумма субсидии: - до 300 т.р. – зарегистрированы менее 6 месяцев на дату начала приёма заявок ( дата регистрации после 24.04.2019г.) ; - до 500 т.р. – зарегистрированы ранее 24.04.2019 г. - более 500 т.р.: имеющие внебюджетный доход и имеющие:  - патронажную службу или дома сестринского ухода - местные отделения (финансируемых заявителем или не менее 19 отделений в муниципалитетах, вовлеченных в проект). - ресурсные центры (специфические требования по компетенциям). </vt:lpstr>
      <vt:lpstr>Пакет документов: - Заявление (Приложение №1);  - Проект (Приложение № 2);  - Смета расходов (Приложение № 3);  - Копия Устава, заверенная руководителем;  - Копия отчетности в Минюст, заверенная руководителем;  - Справка из налогового органа об исполнении обязательств (срок – не ранее 25.09.19); </vt:lpstr>
      <vt:lpstr>Пакет документов: - Гарантийное письмо о финансировании проекта (в произвольной форме на бланке организации);  - Письмо об отсутствии задолженности по зарплате (в произвольной форме на бланке организации);  - Согласие на обработку персональных данных (Приложение № 4)  -Доверенность (нотариальная, если проект подписывает не руководитель организации)</vt:lpstr>
      <vt:lpstr>Пакет документов: - Документы на соответствие критериям для субсидии свыше 500 т.р.;  - Письма поддержки при наличии;  - Учетная карточка (Приложение № 5);  - Опись (Приложение № 6);  - Иные документы по желанию (фото, публикации, детализированные мероприятия и пр.)  !!! Все, что нужно подписать, подписывает  руководитель НКО (по ЕГРЮЛ) и заверяет печатью</vt:lpstr>
      <vt:lpstr>Направления поддержки: - Содействие занятости лиц, находящихся в отпуске по уходу за ребенком; - Содействие в трудоустройстве инвалидов, трудовой адаптации инвалидов; - Социальное обслуживание, социальная защита и поддержка граждан; - Социализация лиц с ОВЗ; - Деятельность в области содействия развитию благотворительности и добровольчества; - Пропаганда здорового образа жизни, охрана здоровья населения; - Развитие негосударственного сектора дошкольного образования;</vt:lpstr>
      <vt:lpstr>Направления поддержки: - Развитие культурной среды региона;  - Поддержка молодежных инициатив;  - Развитие туризма на территории Белгородской области;  - Развитие гражданского общества;  - Укрепление гражданского единства и гармонизация межнациональных отношений;  - Экология и охрана окружающей среды;  - Развитие физической культуры и спорта;  - Патриотическое воспитание населения; </vt:lpstr>
      <vt:lpstr>Направления поддержки:  - Профилактика социального сиротства, поддержка материнства, отцовства и детства;  - Правовое просвещение населения;  - Развитие отечественных традиций по проведению празднования исторических и памятных дат;  - Повышение качества жизни граждан пожилого возраста, пенсионеров, ветеранов;  - Содействие развитию НКО.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Подача заявок осуществляется на сайте:   https://президентскиегранты.рф   </vt:lpstr>
      <vt:lpstr> Срок подачи заявок:  14 октября – 25 ноября(23:30) рекомендовано подать до 18.11.2019  Срок реализации проекта: в пределах 01 марта 2020 года –  31 августа 2021 года  </vt:lpstr>
      <vt:lpstr>- Зарегистрированы не позднее 25 ноября 2018 года ;  - При запросе грантов менее 500 тыс. рублей (кроме «ресурсных центров») –  не позднее 25 мая 2019 года;  - не находятся в процессе ликвидации, банкротства, по действием решения суда о приостановлении деятельности;  - не имеющие просроченной задолженности по налогам и иным платежам в бюджет более 1000 рублей;  - не имеют в учредителях государственные органы и органы местного самоуправления.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user</dc:creator>
  <cp:lastModifiedBy>ELENA</cp:lastModifiedBy>
  <cp:revision>175</cp:revision>
  <dcterms:created xsi:type="dcterms:W3CDTF">2014-05-26T09:44:45Z</dcterms:created>
  <dcterms:modified xsi:type="dcterms:W3CDTF">2019-11-01T07:07:56Z</dcterms:modified>
</cp:coreProperties>
</file>